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2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8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5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8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6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1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3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9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8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4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54A19-92F3-45F9-8215-B109D5C63302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D03F6-0F46-4389-9BA1-2A319E75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7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5979" y="3198168"/>
            <a:ext cx="776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How to run </a:t>
            </a:r>
            <a:r>
              <a:rPr lang="en-US" sz="3600" i="1" dirty="0" smtClean="0"/>
              <a:t>Avant-garde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" y="6004486"/>
            <a:ext cx="12125995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ument Setting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8" y="4100431"/>
            <a:ext cx="4020485" cy="2224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Import and view Scores directly in Skyline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858" y="1941494"/>
            <a:ext cx="8772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import the scores into skyline:</a:t>
            </a:r>
          </a:p>
          <a:p>
            <a:r>
              <a:rPr lang="en-US" dirty="0" smtClean="0"/>
              <a:t>Settings </a:t>
            </a:r>
            <a:r>
              <a:rPr lang="en-US" dirty="0" smtClean="0">
                <a:sym typeface="Wingdings" panose="05000000000000000000" pitchFamily="2" charset="2"/>
              </a:rPr>
              <a:t> Document Settings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Create the following 5 annotation fields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names should be the same as below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All of them choose: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Type: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Applies to: Precursor Results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020531" y="2635296"/>
            <a:ext cx="3581900" cy="4001058"/>
            <a:chOff x="6629150" y="2438216"/>
            <a:chExt cx="3581900" cy="4001058"/>
          </a:xfrm>
        </p:grpSpPr>
        <p:pic>
          <p:nvPicPr>
            <p:cNvPr id="6" name="Picture 5" descr="Define Annotatio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150" y="2438216"/>
              <a:ext cx="3581900" cy="40010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829425" y="5645149"/>
              <a:ext cx="1012825" cy="152401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823075" y="3473450"/>
              <a:ext cx="1273175" cy="2031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2897" y="1133192"/>
            <a:ext cx="1108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step is not necessary but it can be helpful to have the scores imported into Skyline.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0153" y="5298831"/>
            <a:ext cx="296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684738" y="5357447"/>
            <a:ext cx="296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ocument Setting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91" y="4290744"/>
            <a:ext cx="3022771" cy="18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Import and view Scores directly in Skyline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" r="8944" b="9014"/>
          <a:stretch/>
        </p:blipFill>
        <p:spPr>
          <a:xfrm>
            <a:off x="286293" y="4706947"/>
            <a:ext cx="3936587" cy="78377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9" b="13028"/>
          <a:stretch/>
        </p:blipFill>
        <p:spPr>
          <a:xfrm>
            <a:off x="1198080" y="2546041"/>
            <a:ext cx="2113012" cy="187246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2"/>
            <a:endCxn id="5" idx="0"/>
          </p:cNvCxnSpPr>
          <p:nvPr/>
        </p:nvCxnSpPr>
        <p:spPr>
          <a:xfrm>
            <a:off x="2254586" y="4418506"/>
            <a:ext cx="1" cy="28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4222880" y="5098833"/>
            <a:ext cx="161730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56" y="3889886"/>
            <a:ext cx="5820453" cy="24178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6832" y="1129004"/>
            <a:ext cx="8638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Open </a:t>
            </a:r>
            <a:r>
              <a:rPr lang="en-US" dirty="0" err="1" smtClean="0"/>
              <a:t>Results_Grid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Select </a:t>
            </a:r>
            <a:r>
              <a:rPr lang="en-US" dirty="0" err="1" smtClean="0"/>
              <a:t>AvantGardeDIA_AvGScores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When a precursor is selected the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subcores</a:t>
            </a:r>
            <a:r>
              <a:rPr lang="en-US" dirty="0" smtClean="0"/>
              <a:t> and the </a:t>
            </a:r>
            <a:r>
              <a:rPr lang="en-US" dirty="0" err="1" smtClean="0"/>
              <a:t>AvG</a:t>
            </a:r>
            <a:r>
              <a:rPr lang="en-US" dirty="0" smtClean="0"/>
              <a:t> Score are shown.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Import</a:t>
            </a:r>
            <a:r>
              <a:rPr lang="en-US" dirty="0">
                <a:sym typeface="Wingdings" panose="05000000000000000000" pitchFamily="2" charset="2"/>
              </a:rPr>
              <a:t> Annotations  “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GR_</a:t>
            </a:r>
            <a:r>
              <a:rPr lang="en-US" dirty="0" smtClean="0">
                <a:sym typeface="Wingdings" panose="05000000000000000000" pitchFamily="2" charset="2"/>
              </a:rPr>
              <a:t>AnnotationsPrecursorResults_</a:t>
            </a:r>
            <a:r>
              <a:rPr lang="en-US" i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Name_TAG</a:t>
            </a:r>
            <a:r>
              <a:rPr lang="en-US" dirty="0" smtClean="0">
                <a:sym typeface="Wingdings" panose="05000000000000000000" pitchFamily="2" charset="2"/>
              </a:rPr>
              <a:t>.csv</a:t>
            </a:r>
            <a:r>
              <a:rPr lang="en-US" dirty="0">
                <a:sym typeface="Wingdings" panose="05000000000000000000" pitchFamily="2" charset="2"/>
              </a:rPr>
              <a:t>”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5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0"/>
          <a:stretch/>
        </p:blipFill>
        <p:spPr>
          <a:xfrm>
            <a:off x="619355" y="2633783"/>
            <a:ext cx="2863903" cy="195880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5139" y="2039235"/>
            <a:ext cx="1693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LAAPSVSHV</a:t>
            </a:r>
            <a:r>
              <a:rPr lang="en-US" b="1" u="sng" dirty="0"/>
              <a:t>S</a:t>
            </a:r>
            <a:r>
              <a:rPr lang="en-US" dirty="0"/>
              <a:t>P</a:t>
            </a:r>
            <a:r>
              <a:rPr lang="en-US" b="1" dirty="0"/>
              <a:t>R</a:t>
            </a:r>
            <a:r>
              <a:rPr lang="en-US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080" y="2555627"/>
            <a:ext cx="2983098" cy="20994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199" y="2637685"/>
            <a:ext cx="2866505" cy="201742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3427325" y="3472864"/>
            <a:ext cx="664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491325" y="3535387"/>
            <a:ext cx="664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55335" y="2315243"/>
            <a:ext cx="2283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Before </a:t>
            </a:r>
            <a:r>
              <a:rPr lang="en-US" sz="1400" dirty="0"/>
              <a:t>Avant-garde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16796" y="2352310"/>
            <a:ext cx="279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Peak boundary adjustment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9516" y="2336680"/>
            <a:ext cx="279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Only quantitative transition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35982" y="3164007"/>
            <a:ext cx="9393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Avant-garde</a:t>
            </a:r>
          </a:p>
        </p:txBody>
      </p:sp>
    </p:spTree>
    <p:extLst>
      <p:ext uri="{BB962C8B-B14F-4D97-AF65-F5344CB8AC3E}">
        <p14:creationId xmlns:p14="http://schemas.microsoft.com/office/powerpoint/2010/main" val="364856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How to see only quantitative transitions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61999" y="1882550"/>
            <a:ext cx="9046544" cy="2962031"/>
            <a:chOff x="908243" y="1125428"/>
            <a:chExt cx="9046544" cy="2962031"/>
          </a:xfrm>
        </p:grpSpPr>
        <p:pic>
          <p:nvPicPr>
            <p:cNvPr id="4" name="Picture 3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" t="8148" r="4949" b="1831"/>
            <a:stretch/>
          </p:blipFill>
          <p:spPr>
            <a:xfrm>
              <a:off x="908243" y="1577637"/>
              <a:ext cx="2712427" cy="1922586"/>
            </a:xfrm>
            <a:prstGeom prst="rect">
              <a:avLst/>
            </a:prstGeom>
          </p:spPr>
        </p:pic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188" y="1583177"/>
              <a:ext cx="3002599" cy="21581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24936" t="8616" r="64295" b="43795"/>
            <a:stretch/>
          </p:blipFill>
          <p:spPr>
            <a:xfrm>
              <a:off x="4189052" y="1125428"/>
              <a:ext cx="2144920" cy="296203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598767" y="2538930"/>
              <a:ext cx="453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397548" y="2562404"/>
              <a:ext cx="453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2154647" y="1942951"/>
            <a:ext cx="1658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S</a:t>
            </a:r>
            <a:r>
              <a:rPr lang="en-US" dirty="0"/>
              <a:t>PPAPGLQPM</a:t>
            </a:r>
            <a:r>
              <a:rPr lang="en-US" b="1" dirty="0"/>
              <a:t>R</a:t>
            </a:r>
            <a:r>
              <a:rPr lang="en-US" dirty="0"/>
              <a:t> 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094523" y="4728308"/>
            <a:ext cx="34387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4523" y="4966677"/>
            <a:ext cx="343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38400" y="4582971"/>
            <a:ext cx="2797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Non quantitative transitions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2438400" y="4834082"/>
            <a:ext cx="2797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Quantitative transitions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3364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10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43" y="1380413"/>
            <a:ext cx="4172532" cy="458216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50413" y="1380413"/>
            <a:ext cx="4667901" cy="4658375"/>
            <a:chOff x="755238" y="1132763"/>
            <a:chExt cx="4667901" cy="4658375"/>
          </a:xfrm>
        </p:grpSpPr>
        <p:pic>
          <p:nvPicPr>
            <p:cNvPr id="13" name="Picture 12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38" y="1132763"/>
              <a:ext cx="4667901" cy="465837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111250" y="1981200"/>
              <a:ext cx="2391243" cy="12330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zip icon window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10" y="3216098"/>
            <a:ext cx="1359253" cy="13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4489689" y="3895724"/>
            <a:ext cx="428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94764" y="3895724"/>
            <a:ext cx="428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11836" y="4677386"/>
            <a:ext cx="2133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Select Zip file</a:t>
            </a:r>
          </a:p>
          <a:p>
            <a:pPr algn="ctr"/>
            <a:r>
              <a:rPr lang="en-US" dirty="0" smtClean="0"/>
              <a:t>Of Avant-garde DIA</a:t>
            </a:r>
          </a:p>
          <a:p>
            <a:pPr algn="ctr"/>
            <a:r>
              <a:rPr lang="en-US" dirty="0" smtClean="0"/>
              <a:t>Skyline External tool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/>
              <a:t>Install Skyline External tool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971491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 to: Tools </a:t>
            </a:r>
            <a:r>
              <a:rPr lang="en-US" dirty="0" smtClean="0">
                <a:sym typeface="Wingdings" panose="05000000000000000000" pitchFamily="2" charset="2"/>
              </a:rPr>
              <a:t> External tools</a:t>
            </a:r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>
            <a:off x="2018027" y="-1729193"/>
            <a:ext cx="457200" cy="628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829909" y="-1110068"/>
            <a:ext cx="833437" cy="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475227" y="-1100543"/>
            <a:ext cx="321469" cy="12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87033" y="-1100543"/>
            <a:ext cx="321469" cy="12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672746" y="-1719671"/>
            <a:ext cx="1143000" cy="753475"/>
          </a:xfrm>
          <a:custGeom>
            <a:avLst/>
            <a:gdLst>
              <a:gd name="connsiteX0" fmla="*/ 0 w 1143000"/>
              <a:gd name="connsiteY0" fmla="*/ 752478 h 753475"/>
              <a:gd name="connsiteX1" fmla="*/ 352425 w 1143000"/>
              <a:gd name="connsiteY1" fmla="*/ 623891 h 753475"/>
              <a:gd name="connsiteX2" fmla="*/ 576263 w 1143000"/>
              <a:gd name="connsiteY2" fmla="*/ 3 h 753475"/>
              <a:gd name="connsiteX3" fmla="*/ 790575 w 1143000"/>
              <a:gd name="connsiteY3" fmla="*/ 633416 h 753475"/>
              <a:gd name="connsiteX4" fmla="*/ 1143000 w 1143000"/>
              <a:gd name="connsiteY4" fmla="*/ 752478 h 7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753475">
                <a:moveTo>
                  <a:pt x="0" y="752478"/>
                </a:moveTo>
                <a:cubicBezTo>
                  <a:pt x="128190" y="750891"/>
                  <a:pt x="256381" y="749304"/>
                  <a:pt x="352425" y="623891"/>
                </a:cubicBezTo>
                <a:cubicBezTo>
                  <a:pt x="448469" y="498478"/>
                  <a:pt x="503238" y="-1584"/>
                  <a:pt x="576263" y="3"/>
                </a:cubicBezTo>
                <a:cubicBezTo>
                  <a:pt x="649288" y="1590"/>
                  <a:pt x="696119" y="508004"/>
                  <a:pt x="790575" y="633416"/>
                </a:cubicBezTo>
                <a:cubicBezTo>
                  <a:pt x="885031" y="758828"/>
                  <a:pt x="1014015" y="755653"/>
                  <a:pt x="1143000" y="7524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 1033"/>
          <p:cNvSpPr/>
          <p:nvPr/>
        </p:nvSpPr>
        <p:spPr>
          <a:xfrm>
            <a:off x="1682750" y="-1715109"/>
            <a:ext cx="1111250" cy="743559"/>
          </a:xfrm>
          <a:custGeom>
            <a:avLst/>
            <a:gdLst>
              <a:gd name="connsiteX0" fmla="*/ 0 w 1111250"/>
              <a:gd name="connsiteY0" fmla="*/ 743559 h 743559"/>
              <a:gd name="connsiteX1" fmla="*/ 336550 w 1111250"/>
              <a:gd name="connsiteY1" fmla="*/ 616559 h 743559"/>
              <a:gd name="connsiteX2" fmla="*/ 558800 w 1111250"/>
              <a:gd name="connsiteY2" fmla="*/ 609 h 743559"/>
              <a:gd name="connsiteX3" fmla="*/ 736600 w 1111250"/>
              <a:gd name="connsiteY3" fmla="*/ 502259 h 743559"/>
              <a:gd name="connsiteX4" fmla="*/ 927100 w 1111250"/>
              <a:gd name="connsiteY4" fmla="*/ 527659 h 743559"/>
              <a:gd name="connsiteX5" fmla="*/ 1111250 w 1111250"/>
              <a:gd name="connsiteY5" fmla="*/ 743559 h 743559"/>
              <a:gd name="connsiteX6" fmla="*/ 1111250 w 1111250"/>
              <a:gd name="connsiteY6" fmla="*/ 743559 h 743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1250" h="743559">
                <a:moveTo>
                  <a:pt x="0" y="743559"/>
                </a:moveTo>
                <a:cubicBezTo>
                  <a:pt x="121708" y="741971"/>
                  <a:pt x="243417" y="740384"/>
                  <a:pt x="336550" y="616559"/>
                </a:cubicBezTo>
                <a:cubicBezTo>
                  <a:pt x="429683" y="492734"/>
                  <a:pt x="492125" y="19659"/>
                  <a:pt x="558800" y="609"/>
                </a:cubicBezTo>
                <a:cubicBezTo>
                  <a:pt x="625475" y="-18441"/>
                  <a:pt x="675217" y="414417"/>
                  <a:pt x="736600" y="502259"/>
                </a:cubicBezTo>
                <a:cubicBezTo>
                  <a:pt x="797983" y="590101"/>
                  <a:pt x="864658" y="487442"/>
                  <a:pt x="927100" y="527659"/>
                </a:cubicBezTo>
                <a:cubicBezTo>
                  <a:pt x="989542" y="567876"/>
                  <a:pt x="1111250" y="743559"/>
                  <a:pt x="1111250" y="743559"/>
                </a:cubicBezTo>
                <a:lnTo>
                  <a:pt x="1111250" y="74355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8" name="Group 1047"/>
          <p:cNvGrpSpPr/>
          <p:nvPr/>
        </p:nvGrpSpPr>
        <p:grpSpPr>
          <a:xfrm>
            <a:off x="35719" y="-2942899"/>
            <a:ext cx="12106275" cy="780294"/>
            <a:chOff x="35719" y="-2942899"/>
            <a:chExt cx="12106275" cy="780294"/>
          </a:xfrm>
        </p:grpSpPr>
        <p:grpSp>
          <p:nvGrpSpPr>
            <p:cNvPr id="1044" name="Group 1043"/>
            <p:cNvGrpSpPr/>
            <p:nvPr/>
          </p:nvGrpSpPr>
          <p:grpSpPr>
            <a:xfrm>
              <a:off x="35719" y="-2942899"/>
              <a:ext cx="12106275" cy="780294"/>
              <a:chOff x="35719" y="-2942899"/>
              <a:chExt cx="12106275" cy="780294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35719" y="-2937936"/>
                <a:ext cx="1143000" cy="753475"/>
              </a:xfrm>
              <a:custGeom>
                <a:avLst/>
                <a:gdLst>
                  <a:gd name="connsiteX0" fmla="*/ 0 w 1143000"/>
                  <a:gd name="connsiteY0" fmla="*/ 752478 h 753475"/>
                  <a:gd name="connsiteX1" fmla="*/ 352425 w 1143000"/>
                  <a:gd name="connsiteY1" fmla="*/ 623891 h 753475"/>
                  <a:gd name="connsiteX2" fmla="*/ 576263 w 1143000"/>
                  <a:gd name="connsiteY2" fmla="*/ 3 h 753475"/>
                  <a:gd name="connsiteX3" fmla="*/ 790575 w 1143000"/>
                  <a:gd name="connsiteY3" fmla="*/ 633416 h 753475"/>
                  <a:gd name="connsiteX4" fmla="*/ 1143000 w 1143000"/>
                  <a:gd name="connsiteY4" fmla="*/ 752478 h 75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0" h="753475">
                    <a:moveTo>
                      <a:pt x="0" y="752478"/>
                    </a:moveTo>
                    <a:cubicBezTo>
                      <a:pt x="128190" y="750891"/>
                      <a:pt x="256381" y="749304"/>
                      <a:pt x="352425" y="623891"/>
                    </a:cubicBezTo>
                    <a:cubicBezTo>
                      <a:pt x="448469" y="498478"/>
                      <a:pt x="503238" y="-1584"/>
                      <a:pt x="576263" y="3"/>
                    </a:cubicBezTo>
                    <a:cubicBezTo>
                      <a:pt x="649288" y="1590"/>
                      <a:pt x="696119" y="508004"/>
                      <a:pt x="790575" y="633416"/>
                    </a:cubicBezTo>
                    <a:cubicBezTo>
                      <a:pt x="885031" y="758828"/>
                      <a:pt x="1014015" y="755653"/>
                      <a:pt x="1143000" y="752478"/>
                    </a:cubicBezTo>
                  </a:path>
                </a:pathLst>
              </a:cu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Freeform 1023"/>
              <p:cNvSpPr/>
              <p:nvPr/>
            </p:nvSpPr>
            <p:spPr>
              <a:xfrm>
                <a:off x="35719" y="-2429244"/>
                <a:ext cx="1195387" cy="255914"/>
              </a:xfrm>
              <a:custGeom>
                <a:avLst/>
                <a:gdLst>
                  <a:gd name="connsiteX0" fmla="*/ 0 w 1195387"/>
                  <a:gd name="connsiteY0" fmla="*/ 690828 h 716619"/>
                  <a:gd name="connsiteX1" fmla="*/ 157162 w 1195387"/>
                  <a:gd name="connsiteY1" fmla="*/ 376503 h 716619"/>
                  <a:gd name="connsiteX2" fmla="*/ 300037 w 1195387"/>
                  <a:gd name="connsiteY2" fmla="*/ 424128 h 716619"/>
                  <a:gd name="connsiteX3" fmla="*/ 404812 w 1195387"/>
                  <a:gd name="connsiteY3" fmla="*/ 309828 h 716619"/>
                  <a:gd name="connsiteX4" fmla="*/ 500062 w 1195387"/>
                  <a:gd name="connsiteY4" fmla="*/ 266 h 716619"/>
                  <a:gd name="connsiteX5" fmla="*/ 595312 w 1195387"/>
                  <a:gd name="connsiteY5" fmla="*/ 366978 h 716619"/>
                  <a:gd name="connsiteX6" fmla="*/ 685800 w 1195387"/>
                  <a:gd name="connsiteY6" fmla="*/ 366978 h 716619"/>
                  <a:gd name="connsiteX7" fmla="*/ 890587 w 1195387"/>
                  <a:gd name="connsiteY7" fmla="*/ 681303 h 716619"/>
                  <a:gd name="connsiteX8" fmla="*/ 1195387 w 1195387"/>
                  <a:gd name="connsiteY8" fmla="*/ 695591 h 71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5387" h="716619">
                    <a:moveTo>
                      <a:pt x="0" y="690828"/>
                    </a:moveTo>
                    <a:cubicBezTo>
                      <a:pt x="53578" y="555890"/>
                      <a:pt x="107156" y="420953"/>
                      <a:pt x="157162" y="376503"/>
                    </a:cubicBezTo>
                    <a:cubicBezTo>
                      <a:pt x="207168" y="332053"/>
                      <a:pt x="258762" y="435240"/>
                      <a:pt x="300037" y="424128"/>
                    </a:cubicBezTo>
                    <a:cubicBezTo>
                      <a:pt x="341312" y="413016"/>
                      <a:pt x="371475" y="380472"/>
                      <a:pt x="404812" y="309828"/>
                    </a:cubicBezTo>
                    <a:cubicBezTo>
                      <a:pt x="438149" y="239184"/>
                      <a:pt x="468312" y="-9259"/>
                      <a:pt x="500062" y="266"/>
                    </a:cubicBezTo>
                    <a:cubicBezTo>
                      <a:pt x="531812" y="9791"/>
                      <a:pt x="564356" y="305859"/>
                      <a:pt x="595312" y="366978"/>
                    </a:cubicBezTo>
                    <a:cubicBezTo>
                      <a:pt x="626268" y="428097"/>
                      <a:pt x="636588" y="314591"/>
                      <a:pt x="685800" y="366978"/>
                    </a:cubicBezTo>
                    <a:cubicBezTo>
                      <a:pt x="735012" y="419365"/>
                      <a:pt x="805656" y="626534"/>
                      <a:pt x="890587" y="681303"/>
                    </a:cubicBezTo>
                    <a:cubicBezTo>
                      <a:pt x="975518" y="736072"/>
                      <a:pt x="1085452" y="715831"/>
                      <a:pt x="1195387" y="695591"/>
                    </a:cubicBezTo>
                  </a:path>
                </a:pathLst>
              </a:cu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Freeform 1024"/>
              <p:cNvSpPr/>
              <p:nvPr/>
            </p:nvSpPr>
            <p:spPr>
              <a:xfrm>
                <a:off x="69056" y="-2942899"/>
                <a:ext cx="1128712" cy="775795"/>
              </a:xfrm>
              <a:custGeom>
                <a:avLst/>
                <a:gdLst>
                  <a:gd name="connsiteX0" fmla="*/ 0 w 1128712"/>
                  <a:gd name="connsiteY0" fmla="*/ 775795 h 775795"/>
                  <a:gd name="connsiteX1" fmla="*/ 333375 w 1128712"/>
                  <a:gd name="connsiteY1" fmla="*/ 642445 h 775795"/>
                  <a:gd name="connsiteX2" fmla="*/ 414337 w 1128712"/>
                  <a:gd name="connsiteY2" fmla="*/ 142382 h 775795"/>
                  <a:gd name="connsiteX3" fmla="*/ 485775 w 1128712"/>
                  <a:gd name="connsiteY3" fmla="*/ 266207 h 775795"/>
                  <a:gd name="connsiteX4" fmla="*/ 595312 w 1128712"/>
                  <a:gd name="connsiteY4" fmla="*/ 9032 h 775795"/>
                  <a:gd name="connsiteX5" fmla="*/ 795337 w 1128712"/>
                  <a:gd name="connsiteY5" fmla="*/ 651970 h 775795"/>
                  <a:gd name="connsiteX6" fmla="*/ 1128712 w 1128712"/>
                  <a:gd name="connsiteY6" fmla="*/ 756745 h 77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8712" h="775795">
                    <a:moveTo>
                      <a:pt x="0" y="775795"/>
                    </a:moveTo>
                    <a:cubicBezTo>
                      <a:pt x="132159" y="761904"/>
                      <a:pt x="264319" y="748014"/>
                      <a:pt x="333375" y="642445"/>
                    </a:cubicBezTo>
                    <a:cubicBezTo>
                      <a:pt x="402431" y="536876"/>
                      <a:pt x="388937" y="205088"/>
                      <a:pt x="414337" y="142382"/>
                    </a:cubicBezTo>
                    <a:cubicBezTo>
                      <a:pt x="439737" y="79676"/>
                      <a:pt x="455613" y="288432"/>
                      <a:pt x="485775" y="266207"/>
                    </a:cubicBezTo>
                    <a:cubicBezTo>
                      <a:pt x="515937" y="243982"/>
                      <a:pt x="543718" y="-55262"/>
                      <a:pt x="595312" y="9032"/>
                    </a:cubicBezTo>
                    <a:cubicBezTo>
                      <a:pt x="646906" y="73326"/>
                      <a:pt x="706437" y="527351"/>
                      <a:pt x="795337" y="651970"/>
                    </a:cubicBezTo>
                    <a:cubicBezTo>
                      <a:pt x="884237" y="776589"/>
                      <a:pt x="1006474" y="766667"/>
                      <a:pt x="1128712" y="756745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6040" y="-2719755"/>
                <a:ext cx="1111250" cy="540542"/>
              </a:xfrm>
              <a:custGeom>
                <a:avLst/>
                <a:gdLst>
                  <a:gd name="connsiteX0" fmla="*/ 0 w 1111250"/>
                  <a:gd name="connsiteY0" fmla="*/ 743559 h 743559"/>
                  <a:gd name="connsiteX1" fmla="*/ 336550 w 1111250"/>
                  <a:gd name="connsiteY1" fmla="*/ 616559 h 743559"/>
                  <a:gd name="connsiteX2" fmla="*/ 558800 w 1111250"/>
                  <a:gd name="connsiteY2" fmla="*/ 609 h 743559"/>
                  <a:gd name="connsiteX3" fmla="*/ 736600 w 1111250"/>
                  <a:gd name="connsiteY3" fmla="*/ 502259 h 743559"/>
                  <a:gd name="connsiteX4" fmla="*/ 927100 w 1111250"/>
                  <a:gd name="connsiteY4" fmla="*/ 527659 h 743559"/>
                  <a:gd name="connsiteX5" fmla="*/ 1111250 w 1111250"/>
                  <a:gd name="connsiteY5" fmla="*/ 743559 h 743559"/>
                  <a:gd name="connsiteX6" fmla="*/ 1111250 w 1111250"/>
                  <a:gd name="connsiteY6" fmla="*/ 743559 h 74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1250" h="743559">
                    <a:moveTo>
                      <a:pt x="0" y="743559"/>
                    </a:moveTo>
                    <a:cubicBezTo>
                      <a:pt x="121708" y="741971"/>
                      <a:pt x="243417" y="740384"/>
                      <a:pt x="336550" y="616559"/>
                    </a:cubicBezTo>
                    <a:cubicBezTo>
                      <a:pt x="429683" y="492734"/>
                      <a:pt x="492125" y="19659"/>
                      <a:pt x="558800" y="609"/>
                    </a:cubicBezTo>
                    <a:cubicBezTo>
                      <a:pt x="625475" y="-18441"/>
                      <a:pt x="675217" y="414417"/>
                      <a:pt x="736600" y="502259"/>
                    </a:cubicBezTo>
                    <a:cubicBezTo>
                      <a:pt x="797983" y="590101"/>
                      <a:pt x="864658" y="487442"/>
                      <a:pt x="927100" y="527659"/>
                    </a:cubicBezTo>
                    <a:cubicBezTo>
                      <a:pt x="989542" y="567876"/>
                      <a:pt x="1111250" y="743559"/>
                      <a:pt x="1111250" y="743559"/>
                    </a:cubicBezTo>
                    <a:lnTo>
                      <a:pt x="1111250" y="743559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35719" y="-2598031"/>
                <a:ext cx="1143000" cy="413570"/>
              </a:xfrm>
              <a:custGeom>
                <a:avLst/>
                <a:gdLst>
                  <a:gd name="connsiteX0" fmla="*/ 0 w 1143000"/>
                  <a:gd name="connsiteY0" fmla="*/ 752478 h 753475"/>
                  <a:gd name="connsiteX1" fmla="*/ 352425 w 1143000"/>
                  <a:gd name="connsiteY1" fmla="*/ 623891 h 753475"/>
                  <a:gd name="connsiteX2" fmla="*/ 576263 w 1143000"/>
                  <a:gd name="connsiteY2" fmla="*/ 3 h 753475"/>
                  <a:gd name="connsiteX3" fmla="*/ 790575 w 1143000"/>
                  <a:gd name="connsiteY3" fmla="*/ 633416 h 753475"/>
                  <a:gd name="connsiteX4" fmla="*/ 1143000 w 1143000"/>
                  <a:gd name="connsiteY4" fmla="*/ 752478 h 75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0" h="753475">
                    <a:moveTo>
                      <a:pt x="0" y="752478"/>
                    </a:moveTo>
                    <a:cubicBezTo>
                      <a:pt x="128190" y="750891"/>
                      <a:pt x="256381" y="749304"/>
                      <a:pt x="352425" y="623891"/>
                    </a:cubicBezTo>
                    <a:cubicBezTo>
                      <a:pt x="448469" y="498478"/>
                      <a:pt x="503238" y="-1584"/>
                      <a:pt x="576263" y="3"/>
                    </a:cubicBezTo>
                    <a:cubicBezTo>
                      <a:pt x="649288" y="1590"/>
                      <a:pt x="696119" y="508004"/>
                      <a:pt x="790575" y="633416"/>
                    </a:cubicBezTo>
                    <a:cubicBezTo>
                      <a:pt x="885031" y="758828"/>
                      <a:pt x="1014015" y="755653"/>
                      <a:pt x="1143000" y="752478"/>
                    </a:cubicBezTo>
                  </a:path>
                </a:pathLst>
              </a:cu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35719" y="-2794856"/>
                <a:ext cx="1143000" cy="610395"/>
              </a:xfrm>
              <a:custGeom>
                <a:avLst/>
                <a:gdLst>
                  <a:gd name="connsiteX0" fmla="*/ 0 w 1143000"/>
                  <a:gd name="connsiteY0" fmla="*/ 752478 h 753475"/>
                  <a:gd name="connsiteX1" fmla="*/ 352425 w 1143000"/>
                  <a:gd name="connsiteY1" fmla="*/ 623891 h 753475"/>
                  <a:gd name="connsiteX2" fmla="*/ 576263 w 1143000"/>
                  <a:gd name="connsiteY2" fmla="*/ 3 h 753475"/>
                  <a:gd name="connsiteX3" fmla="*/ 790575 w 1143000"/>
                  <a:gd name="connsiteY3" fmla="*/ 633416 h 753475"/>
                  <a:gd name="connsiteX4" fmla="*/ 1143000 w 1143000"/>
                  <a:gd name="connsiteY4" fmla="*/ 752478 h 75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0" h="753475">
                    <a:moveTo>
                      <a:pt x="0" y="752478"/>
                    </a:moveTo>
                    <a:cubicBezTo>
                      <a:pt x="128190" y="750891"/>
                      <a:pt x="256381" y="749304"/>
                      <a:pt x="352425" y="623891"/>
                    </a:cubicBezTo>
                    <a:cubicBezTo>
                      <a:pt x="448469" y="498478"/>
                      <a:pt x="503238" y="-1584"/>
                      <a:pt x="576263" y="3"/>
                    </a:cubicBezTo>
                    <a:cubicBezTo>
                      <a:pt x="649288" y="1590"/>
                      <a:pt x="696119" y="508004"/>
                      <a:pt x="790575" y="633416"/>
                    </a:cubicBezTo>
                    <a:cubicBezTo>
                      <a:pt x="885031" y="758828"/>
                      <a:pt x="1014015" y="755653"/>
                      <a:pt x="1143000" y="752478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9" name="Group 1028"/>
              <p:cNvGrpSpPr/>
              <p:nvPr/>
            </p:nvGrpSpPr>
            <p:grpSpPr>
              <a:xfrm>
                <a:off x="10998994" y="-2939697"/>
                <a:ext cx="1143000" cy="753475"/>
                <a:chOff x="6020834" y="714110"/>
                <a:chExt cx="1143000" cy="753475"/>
              </a:xfrm>
            </p:grpSpPr>
            <p:sp>
              <p:nvSpPr>
                <p:cNvPr id="37" name="Freeform 36"/>
                <p:cNvSpPr/>
                <p:nvPr/>
              </p:nvSpPr>
              <p:spPr>
                <a:xfrm>
                  <a:off x="6020834" y="714110"/>
                  <a:ext cx="1143000" cy="753475"/>
                </a:xfrm>
                <a:custGeom>
                  <a:avLst/>
                  <a:gdLst>
                    <a:gd name="connsiteX0" fmla="*/ 0 w 1143000"/>
                    <a:gd name="connsiteY0" fmla="*/ 752478 h 753475"/>
                    <a:gd name="connsiteX1" fmla="*/ 352425 w 1143000"/>
                    <a:gd name="connsiteY1" fmla="*/ 623891 h 753475"/>
                    <a:gd name="connsiteX2" fmla="*/ 576263 w 1143000"/>
                    <a:gd name="connsiteY2" fmla="*/ 3 h 753475"/>
                    <a:gd name="connsiteX3" fmla="*/ 790575 w 1143000"/>
                    <a:gd name="connsiteY3" fmla="*/ 633416 h 753475"/>
                    <a:gd name="connsiteX4" fmla="*/ 1143000 w 1143000"/>
                    <a:gd name="connsiteY4" fmla="*/ 752478 h 75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0" h="753475">
                      <a:moveTo>
                        <a:pt x="0" y="752478"/>
                      </a:moveTo>
                      <a:cubicBezTo>
                        <a:pt x="128190" y="750891"/>
                        <a:pt x="256381" y="749304"/>
                        <a:pt x="352425" y="623891"/>
                      </a:cubicBezTo>
                      <a:cubicBezTo>
                        <a:pt x="448469" y="498478"/>
                        <a:pt x="503238" y="-1584"/>
                        <a:pt x="576263" y="3"/>
                      </a:cubicBezTo>
                      <a:cubicBezTo>
                        <a:pt x="649288" y="1590"/>
                        <a:pt x="696119" y="508004"/>
                        <a:pt x="790575" y="633416"/>
                      </a:cubicBezTo>
                      <a:cubicBezTo>
                        <a:pt x="885031" y="758828"/>
                        <a:pt x="1014015" y="755653"/>
                        <a:pt x="1143000" y="752478"/>
                      </a:cubicBezTo>
                    </a:path>
                  </a:pathLst>
                </a:custGeom>
                <a:noFill/>
                <a:ln w="19050">
                  <a:solidFill>
                    <a:srgbClr val="2E75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6020834" y="1054015"/>
                  <a:ext cx="1143000" cy="413570"/>
                </a:xfrm>
                <a:custGeom>
                  <a:avLst/>
                  <a:gdLst>
                    <a:gd name="connsiteX0" fmla="*/ 0 w 1143000"/>
                    <a:gd name="connsiteY0" fmla="*/ 752478 h 753475"/>
                    <a:gd name="connsiteX1" fmla="*/ 352425 w 1143000"/>
                    <a:gd name="connsiteY1" fmla="*/ 623891 h 753475"/>
                    <a:gd name="connsiteX2" fmla="*/ 576263 w 1143000"/>
                    <a:gd name="connsiteY2" fmla="*/ 3 h 753475"/>
                    <a:gd name="connsiteX3" fmla="*/ 790575 w 1143000"/>
                    <a:gd name="connsiteY3" fmla="*/ 633416 h 753475"/>
                    <a:gd name="connsiteX4" fmla="*/ 1143000 w 1143000"/>
                    <a:gd name="connsiteY4" fmla="*/ 752478 h 75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0" h="753475">
                      <a:moveTo>
                        <a:pt x="0" y="752478"/>
                      </a:moveTo>
                      <a:cubicBezTo>
                        <a:pt x="128190" y="750891"/>
                        <a:pt x="256381" y="749304"/>
                        <a:pt x="352425" y="623891"/>
                      </a:cubicBezTo>
                      <a:cubicBezTo>
                        <a:pt x="448469" y="498478"/>
                        <a:pt x="503238" y="-1584"/>
                        <a:pt x="576263" y="3"/>
                      </a:cubicBezTo>
                      <a:cubicBezTo>
                        <a:pt x="649288" y="1590"/>
                        <a:pt x="696119" y="508004"/>
                        <a:pt x="790575" y="633416"/>
                      </a:cubicBezTo>
                      <a:cubicBezTo>
                        <a:pt x="885031" y="758828"/>
                        <a:pt x="1014015" y="755653"/>
                        <a:pt x="1143000" y="752478"/>
                      </a:cubicBezTo>
                    </a:path>
                  </a:pathLst>
                </a:custGeom>
                <a:noFill/>
                <a:ln w="19050">
                  <a:solidFill>
                    <a:srgbClr val="2E75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6020834" y="857190"/>
                  <a:ext cx="1143000" cy="610395"/>
                </a:xfrm>
                <a:custGeom>
                  <a:avLst/>
                  <a:gdLst>
                    <a:gd name="connsiteX0" fmla="*/ 0 w 1143000"/>
                    <a:gd name="connsiteY0" fmla="*/ 752478 h 753475"/>
                    <a:gd name="connsiteX1" fmla="*/ 352425 w 1143000"/>
                    <a:gd name="connsiteY1" fmla="*/ 623891 h 753475"/>
                    <a:gd name="connsiteX2" fmla="*/ 576263 w 1143000"/>
                    <a:gd name="connsiteY2" fmla="*/ 3 h 753475"/>
                    <a:gd name="connsiteX3" fmla="*/ 790575 w 1143000"/>
                    <a:gd name="connsiteY3" fmla="*/ 633416 h 753475"/>
                    <a:gd name="connsiteX4" fmla="*/ 1143000 w 1143000"/>
                    <a:gd name="connsiteY4" fmla="*/ 752478 h 75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0" h="753475">
                      <a:moveTo>
                        <a:pt x="0" y="752478"/>
                      </a:moveTo>
                      <a:cubicBezTo>
                        <a:pt x="128190" y="750891"/>
                        <a:pt x="256381" y="749304"/>
                        <a:pt x="352425" y="623891"/>
                      </a:cubicBezTo>
                      <a:cubicBezTo>
                        <a:pt x="448469" y="498478"/>
                        <a:pt x="503238" y="-1584"/>
                        <a:pt x="576263" y="3"/>
                      </a:cubicBezTo>
                      <a:cubicBezTo>
                        <a:pt x="649288" y="1590"/>
                        <a:pt x="696119" y="508004"/>
                        <a:pt x="790575" y="633416"/>
                      </a:cubicBezTo>
                      <a:cubicBezTo>
                        <a:pt x="885031" y="758828"/>
                        <a:pt x="1014015" y="755653"/>
                        <a:pt x="1143000" y="752478"/>
                      </a:cubicBezTo>
                    </a:path>
                  </a:pathLst>
                </a:custGeom>
                <a:noFill/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28" name="Straight Connector 1027"/>
              <p:cNvCxnSpPr>
                <a:stCxn id="36" idx="4"/>
                <a:endCxn id="37" idx="0"/>
              </p:cNvCxnSpPr>
              <p:nvPr/>
            </p:nvCxnSpPr>
            <p:spPr>
              <a:xfrm flipV="1">
                <a:off x="1178719" y="-2187219"/>
                <a:ext cx="9820275" cy="195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/>
              <p:cNvCxnSpPr/>
              <p:nvPr/>
            </p:nvCxnSpPr>
            <p:spPr>
              <a:xfrm flipV="1">
                <a:off x="60357" y="-2163808"/>
                <a:ext cx="12071287" cy="120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>
              <a:off x="5288508" y="-2183839"/>
              <a:ext cx="8553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7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5" y="1372323"/>
            <a:ext cx="6268325" cy="2772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4978399" y="2415651"/>
            <a:ext cx="2181225" cy="4402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78429" y="2867820"/>
            <a:ext cx="2181958" cy="235743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67625" y="1217166"/>
            <a:ext cx="3984625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Preparation scripts (Run only once):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1"/>
                </a:solidFill>
              </a:rPr>
              <a:t>Create Parameters File</a:t>
            </a:r>
            <a:r>
              <a:rPr lang="en-US" sz="1600" dirty="0" smtClean="0"/>
              <a:t>: </a:t>
            </a:r>
          </a:p>
          <a:p>
            <a:pPr lvl="1"/>
            <a:r>
              <a:rPr lang="en-US" sz="1600" dirty="0" smtClean="0"/>
              <a:t>- Writes parameters file (.R file)</a:t>
            </a:r>
          </a:p>
          <a:p>
            <a:pPr lvl="1"/>
            <a:r>
              <a:rPr lang="en-US" sz="1600" dirty="0" smtClean="0"/>
              <a:t>- User-defined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1"/>
                </a:solidFill>
              </a:rPr>
              <a:t>DB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smtClean="0"/>
              <a:t>- Creates SQLite database containing data and metadata</a:t>
            </a:r>
          </a:p>
        </p:txBody>
      </p:sp>
      <p:cxnSp>
        <p:nvCxnSpPr>
          <p:cNvPr id="8" name="Elbow Connector 7"/>
          <p:cNvCxnSpPr>
            <a:stCxn id="4" idx="3"/>
            <a:endCxn id="6" idx="1"/>
          </p:cNvCxnSpPr>
          <p:nvPr/>
        </p:nvCxnSpPr>
        <p:spPr>
          <a:xfrm flipV="1">
            <a:off x="7159624" y="2125107"/>
            <a:ext cx="508001" cy="5106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67625" y="3256558"/>
            <a:ext cx="3984625" cy="33855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1">
                    <a:lumMod val="50000"/>
                  </a:schemeClr>
                </a:solidFill>
              </a:rPr>
              <a:t>Avant-Garde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 DIA modules:</a:t>
            </a:r>
          </a:p>
          <a:p>
            <a:r>
              <a:rPr lang="en-US" sz="1600" dirty="0" smtClean="0">
                <a:solidFill>
                  <a:schemeClr val="accent1"/>
                </a:solidFill>
              </a:rPr>
              <a:t>'</a:t>
            </a:r>
            <a:r>
              <a:rPr lang="en-US" sz="1600" dirty="0" err="1" smtClean="0">
                <a:solidFill>
                  <a:schemeClr val="accent1"/>
                </a:solidFill>
              </a:rPr>
              <a:t>GlobalRefinement</a:t>
            </a:r>
            <a:r>
              <a:rPr lang="en-US" sz="1600" dirty="0"/>
              <a:t>'  </a:t>
            </a:r>
            <a:r>
              <a:rPr lang="en-US" sz="1600" dirty="0" smtClean="0"/>
              <a:t>for</a:t>
            </a:r>
          </a:p>
          <a:p>
            <a:pPr marL="800100" lvl="1" indent="-342900">
              <a:buAutoNum type="arabicParenR"/>
            </a:pPr>
            <a:r>
              <a:rPr lang="en-US" sz="1600" dirty="0" smtClean="0"/>
              <a:t>transition refinement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peak boundaries </a:t>
            </a:r>
            <a:r>
              <a:rPr lang="en-US" sz="1600" dirty="0" smtClean="0"/>
              <a:t>refinement</a:t>
            </a:r>
          </a:p>
          <a:p>
            <a:pPr marL="800100" lvl="1" indent="-342900">
              <a:buAutoNum type="arabicParenR"/>
            </a:pPr>
            <a:r>
              <a:rPr lang="en-US" sz="1600" dirty="0" smtClean="0"/>
              <a:t>peak rescoring</a:t>
            </a:r>
            <a:endParaRPr lang="en-US" sz="1600" dirty="0"/>
          </a:p>
          <a:p>
            <a:r>
              <a:rPr lang="en-US" sz="1600" dirty="0" smtClean="0">
                <a:solidFill>
                  <a:schemeClr val="accent1"/>
                </a:solidFill>
              </a:rPr>
              <a:t>'</a:t>
            </a:r>
            <a:r>
              <a:rPr lang="en-US" sz="1600" dirty="0" err="1" smtClean="0">
                <a:solidFill>
                  <a:schemeClr val="accent1"/>
                </a:solidFill>
              </a:rPr>
              <a:t>TransitionRefinement</a:t>
            </a:r>
            <a:r>
              <a:rPr lang="en-US" sz="1600" dirty="0"/>
              <a:t>'  for </a:t>
            </a:r>
            <a:endParaRPr lang="en-US" sz="1600" dirty="0" smtClean="0"/>
          </a:p>
          <a:p>
            <a:pPr marL="800100" lvl="1" indent="-342900">
              <a:buAutoNum type="arabicParenR"/>
            </a:pPr>
            <a:r>
              <a:rPr lang="en-US" sz="1600" dirty="0" smtClean="0"/>
              <a:t>transition refinement</a:t>
            </a:r>
          </a:p>
          <a:p>
            <a:pPr marL="800100" lvl="1" indent="-342900">
              <a:buAutoNum type="arabicParenR"/>
            </a:pPr>
            <a:r>
              <a:rPr lang="en-US" sz="1600" dirty="0" smtClean="0"/>
              <a:t>peak rescoring</a:t>
            </a:r>
            <a:endParaRPr lang="en-US" sz="1600" dirty="0"/>
          </a:p>
          <a:p>
            <a:r>
              <a:rPr lang="en-US" sz="1600" dirty="0" smtClean="0">
                <a:solidFill>
                  <a:schemeClr val="accent1"/>
                </a:solidFill>
              </a:rPr>
              <a:t>'</a:t>
            </a:r>
            <a:r>
              <a:rPr lang="en-US" sz="1600" dirty="0" err="1" smtClean="0">
                <a:solidFill>
                  <a:schemeClr val="accent1"/>
                </a:solidFill>
              </a:rPr>
              <a:t>PeakBoundariesRefinement</a:t>
            </a:r>
            <a:r>
              <a:rPr lang="en-US" sz="1600" dirty="0"/>
              <a:t>'  for </a:t>
            </a:r>
            <a:endParaRPr lang="en-US" sz="1600" dirty="0" smtClean="0"/>
          </a:p>
          <a:p>
            <a:pPr>
              <a:tabLst>
                <a:tab pos="457200" algn="l"/>
              </a:tabLst>
            </a:pPr>
            <a:r>
              <a:rPr lang="en-US" sz="1600" dirty="0" smtClean="0"/>
              <a:t>	1</a:t>
            </a:r>
            <a:r>
              <a:rPr lang="en-US" sz="1600" dirty="0"/>
              <a:t>) peak picking </a:t>
            </a:r>
            <a:endParaRPr lang="en-US" sz="1600" dirty="0" smtClean="0"/>
          </a:p>
          <a:p>
            <a:pPr>
              <a:tabLst>
                <a:tab pos="457200" algn="l"/>
              </a:tabLst>
            </a:pPr>
            <a:r>
              <a:rPr lang="en-US" sz="1600" dirty="0" smtClean="0"/>
              <a:t>	2)peak rescoring</a:t>
            </a:r>
            <a:endParaRPr lang="en-US" sz="1600" dirty="0"/>
          </a:p>
          <a:p>
            <a:r>
              <a:rPr lang="en-US" sz="1600" dirty="0" smtClean="0">
                <a:solidFill>
                  <a:schemeClr val="accent1"/>
                </a:solidFill>
              </a:rPr>
              <a:t>'</a:t>
            </a:r>
            <a:r>
              <a:rPr lang="en-US" sz="1600" dirty="0" err="1" smtClean="0">
                <a:solidFill>
                  <a:schemeClr val="accent1"/>
                </a:solidFill>
              </a:rPr>
              <a:t>OnlyScoring</a:t>
            </a:r>
            <a:r>
              <a:rPr lang="en-US" sz="1600" dirty="0"/>
              <a:t>'  for </a:t>
            </a:r>
            <a:endParaRPr lang="en-US" sz="1600" dirty="0" smtClean="0"/>
          </a:p>
          <a:p>
            <a:pPr>
              <a:tabLst>
                <a:tab pos="457200" algn="l"/>
              </a:tabLst>
            </a:pPr>
            <a:r>
              <a:rPr lang="en-US" sz="1600" dirty="0" smtClean="0"/>
              <a:t>	1) peak rescoring</a:t>
            </a:r>
          </a:p>
        </p:txBody>
      </p:sp>
      <p:cxnSp>
        <p:nvCxnSpPr>
          <p:cNvPr id="11" name="Elbow Connector 10"/>
          <p:cNvCxnSpPr>
            <a:stCxn id="5" idx="3"/>
            <a:endCxn id="10" idx="1"/>
          </p:cNvCxnSpPr>
          <p:nvPr/>
        </p:nvCxnSpPr>
        <p:spPr>
          <a:xfrm>
            <a:off x="7160387" y="2985692"/>
            <a:ext cx="507238" cy="196363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7308" b="77436"/>
          <a:stretch/>
        </p:blipFill>
        <p:spPr>
          <a:xfrm>
            <a:off x="191766" y="1318165"/>
            <a:ext cx="7446430" cy="2313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28" y="1912190"/>
            <a:ext cx="1047896" cy="1152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6954" y="4085452"/>
            <a:ext cx="862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This step creates: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Parameters file (.R file) with correct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Folders for </a:t>
            </a:r>
            <a:r>
              <a:rPr lang="en-US" sz="1600" dirty="0" smtClean="0"/>
              <a:t>outputted </a:t>
            </a:r>
            <a:r>
              <a:rPr lang="en-US" sz="1600" dirty="0" smtClean="0"/>
              <a:t>intermediary data and results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Default parameters files for three applications are given here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Qexactive_DIA</a:t>
            </a:r>
            <a:r>
              <a:rPr lang="en-US" sz="1600" dirty="0" smtClean="0"/>
              <a:t>: DIA dataset analyzed on a </a:t>
            </a:r>
            <a:r>
              <a:rPr lang="en-US" sz="1600" dirty="0" smtClean="0"/>
              <a:t>Q-</a:t>
            </a:r>
            <a:r>
              <a:rPr lang="en-US" sz="1600" dirty="0" err="1" smtClean="0"/>
              <a:t>Exactive</a:t>
            </a:r>
            <a:r>
              <a:rPr lang="en-US" sz="1600" dirty="0" smtClean="0"/>
              <a:t> </a:t>
            </a:r>
            <a:r>
              <a:rPr lang="en-US" sz="1600" dirty="0" smtClean="0"/>
              <a:t>series instrument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Qexactive_PRM_Heavies</a:t>
            </a:r>
            <a:r>
              <a:rPr lang="en-US" sz="1600" dirty="0" smtClean="0"/>
              <a:t>: PRM dataset analyzed on a </a:t>
            </a:r>
            <a:r>
              <a:rPr lang="en-US" sz="1600" dirty="0" smtClean="0"/>
              <a:t>Q-</a:t>
            </a:r>
            <a:r>
              <a:rPr lang="en-US" sz="1600" dirty="0" err="1" smtClean="0"/>
              <a:t>Exactive</a:t>
            </a:r>
            <a:r>
              <a:rPr lang="en-US" sz="1600" dirty="0" smtClean="0"/>
              <a:t> </a:t>
            </a:r>
            <a:r>
              <a:rPr lang="en-US" sz="1600" dirty="0" smtClean="0"/>
              <a:t>series instrument containing </a:t>
            </a:r>
            <a:r>
              <a:rPr lang="en-US" sz="1600" dirty="0" smtClean="0"/>
              <a:t>light </a:t>
            </a:r>
            <a:r>
              <a:rPr lang="en-US" sz="1600" dirty="0" smtClean="0"/>
              <a:t>and heavy peptides for all </a:t>
            </a:r>
            <a:r>
              <a:rPr lang="en-US" sz="1600" dirty="0" smtClean="0"/>
              <a:t>analytes.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QTOF_DIA: DIA dataset analyzed on a Q-TOF instrument (SWATH)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All files will be written to the “</a:t>
            </a:r>
            <a:r>
              <a:rPr lang="en-US" sz="1600" dirty="0" err="1" smtClean="0"/>
              <a:t>AvantGardeDIA</a:t>
            </a:r>
            <a:r>
              <a:rPr lang="en-US" sz="1600" dirty="0" smtClean="0"/>
              <a:t>” folder  in the same location as the Skyline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Preparation Step </a:t>
            </a:r>
            <a:r>
              <a:rPr lang="en-US" dirty="0" smtClean="0"/>
              <a:t>1: Create parameters file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96960" y="2488533"/>
            <a:ext cx="1080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7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Preparation Step </a:t>
            </a:r>
            <a:r>
              <a:rPr lang="en-US" dirty="0" smtClean="0"/>
              <a:t>1: List of parameters</a:t>
            </a:r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08019"/>
              </p:ext>
            </p:extLst>
          </p:nvPr>
        </p:nvGraphicFramePr>
        <p:xfrm>
          <a:off x="253511" y="1241689"/>
          <a:ext cx="9814509" cy="4549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1527"/>
                <a:gridCol w="678227"/>
                <a:gridCol w="6184755"/>
              </a:tblGrid>
              <a:tr h="2371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Parameter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Default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Comment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99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Name_Tag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'</a:t>
                      </a:r>
                      <a:r>
                        <a:rPr lang="en-US" sz="1000" u="none" strike="noStrike" dirty="0" err="1">
                          <a:effectLst/>
                        </a:rPr>
                        <a:t>Name_Tag</a:t>
                      </a:r>
                      <a:r>
                        <a:rPr lang="en-US" sz="1000" u="none" strike="noStrike" dirty="0">
                          <a:effectLst/>
                        </a:rPr>
                        <a:t>'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Short Name that will be added to all output files. (Must be in quotes)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9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MinimalInitialNumberOfTransitions_Filter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Peptides with less than N transitions will be removed and not included in the SQLite Database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noFill/>
                  </a:tcPr>
                </a:tc>
              </a:tr>
              <a:tr h="3829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RemoveTransitionBelowOrdinal_Filter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Transition ordinal below or equal to this value will be removed (for example if </a:t>
                      </a:r>
                      <a:r>
                        <a:rPr lang="en-US" sz="1000" u="none" strike="noStrike" dirty="0" err="1">
                          <a:effectLst/>
                        </a:rPr>
                        <a:t>Max_TransitionIonOrdinal</a:t>
                      </a:r>
                      <a:r>
                        <a:rPr lang="en-US" sz="1000" u="none" strike="noStrike" dirty="0">
                          <a:effectLst/>
                        </a:rPr>
                        <a:t>=3 transitions b1,b2,b3,y1,y2,y3 are removed)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RemoveSharedTransitionsBetweenLightAndHeavy_Filter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TRUE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Should be TRUE for DIA,FALSE for PRM.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noFill/>
                  </a:tcPr>
                </a:tc>
              </a:tr>
              <a:tr h="1898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ReadNumberOfLines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20000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The CSV file is read in chunks. This parameter sets the number of lines in each chunk.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5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NonZeroBaselineChromatogram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FALSE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TRUE for data having high noise baseline level (e.g. SWATH data on Q-TOF), FALSE (noise-reduced data, </a:t>
                      </a:r>
                      <a:r>
                        <a:rPr lang="en-US" sz="1000" u="none" strike="noStrike" dirty="0" err="1">
                          <a:effectLst/>
                        </a:rPr>
                        <a:t>e.g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demultiplexed</a:t>
                      </a:r>
                      <a:r>
                        <a:rPr lang="en-US" sz="1000" u="none" strike="noStrike" dirty="0">
                          <a:effectLst/>
                        </a:rPr>
                        <a:t> Overlap DIA Data acquired on Q-</a:t>
                      </a:r>
                      <a:r>
                        <a:rPr lang="en-US" sz="1000" u="none" strike="noStrike" dirty="0" err="1">
                          <a:effectLst/>
                        </a:rPr>
                        <a:t>Exactive</a:t>
                      </a:r>
                      <a:r>
                        <a:rPr lang="en-US" sz="1000" u="none" strike="noStrike" dirty="0">
                          <a:effectLst/>
                        </a:rPr>
                        <a:t> series)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</a:tr>
              <a:tr h="234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MinimalNumberOfTransitionsAfterOptimization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The optimization will find the best solution that will have at least this number of transitions.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461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KeepPeptidesWithLowerNumberOfTransitions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FALSE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Keep (or not) a peptide if it has a lower number of transitions than the limit above </a:t>
                      </a:r>
                      <a:r>
                        <a:rPr lang="en-US" sz="1000" u="none" strike="noStrike" dirty="0" smtClean="0">
                          <a:effectLst/>
                        </a:rPr>
                        <a:t>(recommended </a:t>
                      </a:r>
                      <a:r>
                        <a:rPr lang="en-US" sz="1000" u="none" strike="noStrike" dirty="0">
                          <a:effectLst/>
                        </a:rPr>
                        <a:t>FALSE for DIA). The transition </a:t>
                      </a:r>
                      <a:r>
                        <a:rPr lang="en-US" sz="1000" u="none" strike="noStrike" dirty="0" smtClean="0">
                          <a:effectLst/>
                        </a:rPr>
                        <a:t>refinement</a:t>
                      </a:r>
                      <a:r>
                        <a:rPr lang="en-US" sz="10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</a:rPr>
                        <a:t>will </a:t>
                      </a:r>
                      <a:r>
                        <a:rPr lang="en-US" sz="1000" u="none" strike="noStrike" dirty="0">
                          <a:effectLst/>
                        </a:rPr>
                        <a:t>not be done on these peptides but the peak boundary </a:t>
                      </a:r>
                      <a:r>
                        <a:rPr lang="en-US" sz="1000" u="none" strike="noStrike" dirty="0" smtClean="0">
                          <a:effectLst/>
                        </a:rPr>
                        <a:t>refinement </a:t>
                      </a:r>
                      <a:r>
                        <a:rPr lang="en-US" sz="1000" u="none" strike="noStrike" dirty="0">
                          <a:effectLst/>
                        </a:rPr>
                        <a:t>and scoring will be performed.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</a:tr>
              <a:tr h="233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TopN_RankedbyIntensity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Number of most intense transitions in </a:t>
                      </a:r>
                      <a:r>
                        <a:rPr lang="en-US" sz="1000" u="none" strike="noStrike" dirty="0" err="1">
                          <a:effectLst/>
                        </a:rPr>
                        <a:t>teh</a:t>
                      </a:r>
                      <a:r>
                        <a:rPr lang="en-US" sz="1000" u="none" strike="noStrike" dirty="0">
                          <a:effectLst/>
                        </a:rPr>
                        <a:t> spectral library (N) among which at least n transitions need to be present.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MinimalNumberOfTransitionsAmongTopN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Number of transitions (n) that need to be present among the N most intense transitions in the spectral library.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</a:tr>
              <a:tr h="20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alpha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AvG</a:t>
                      </a:r>
                      <a:r>
                        <a:rPr lang="en-US" sz="1000" u="none" strike="noStrike" dirty="0">
                          <a:effectLst/>
                        </a:rPr>
                        <a:t> Fitness score: Intensity score coefficient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87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Beta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0.05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AvG</a:t>
                      </a:r>
                      <a:r>
                        <a:rPr lang="en-US" sz="1000" u="none" strike="noStrike" dirty="0">
                          <a:effectLst/>
                        </a:rPr>
                        <a:t> Fitness score: Mass error score coefficient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</a:tr>
              <a:tr h="127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SpectralLibraryDotProduct_limit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Library dot product cut off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27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MassError_Tolerance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Mass error tolerance (in PPM)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</a:tr>
              <a:tr h="127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MassError_CutOff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Mass error cut-off (in PPM)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0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MinimalNumberOfConsecutivePoints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Minimal number of consecutive points above the limit of noise to consider a signal as a potential peptide.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solidFill>
                      <a:schemeClr val="bg1"/>
                    </a:solidFill>
                  </a:tcPr>
                </a:tc>
              </a:tr>
              <a:tr h="234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MinimalIntensityPercentagePerTransition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lnB w="12700" cmpd="sng"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lnB w="12700" cmpd="sng"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Minimal percentage of the maximum intensity of each </a:t>
                      </a:r>
                      <a:r>
                        <a:rPr lang="en-US" sz="1000" u="none" strike="noStrike" dirty="0" smtClean="0">
                          <a:effectLst/>
                        </a:rPr>
                        <a:t>transition </a:t>
                      </a:r>
                      <a:r>
                        <a:rPr lang="en-US" sz="1000" u="none" strike="noStrike" dirty="0">
                          <a:effectLst/>
                        </a:rPr>
                        <a:t>below which any point is no longer considered.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lnB w="12700" cmpd="sng">
                      <a:noFill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53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UseHeavyPeakBoundariesForLight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FALSE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Use the heavy peptide peak boundaries for the light peptides.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45" marR="4945" marT="494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480430" y="3114430"/>
            <a:ext cx="12504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Default values for “</a:t>
            </a:r>
            <a:r>
              <a:rPr lang="en-US" sz="1100" dirty="0" err="1" smtClean="0"/>
              <a:t>QExactive</a:t>
            </a:r>
            <a:r>
              <a:rPr lang="en-US" sz="1100" dirty="0" smtClean="0"/>
              <a:t> DIA” example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91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7258" b="76451"/>
          <a:stretch/>
        </p:blipFill>
        <p:spPr>
          <a:xfrm>
            <a:off x="1572630" y="1049417"/>
            <a:ext cx="7772400" cy="2515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Preparation Step 2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99203" y="2260041"/>
            <a:ext cx="1899505" cy="2030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5259" y="4217178"/>
            <a:ext cx="499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Exports CSV file into a temporary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Transforms CSV file into a SQLite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Works better for small files (PRM)</a:t>
            </a:r>
          </a:p>
        </p:txBody>
      </p:sp>
      <p:cxnSp>
        <p:nvCxnSpPr>
          <p:cNvPr id="13" name="Elbow Connector 12"/>
          <p:cNvCxnSpPr>
            <a:stCxn id="4" idx="3"/>
            <a:endCxn id="5" idx="0"/>
          </p:cNvCxnSpPr>
          <p:nvPr/>
        </p:nvCxnSpPr>
        <p:spPr>
          <a:xfrm flipH="1">
            <a:off x="6481324" y="2361576"/>
            <a:ext cx="2717384" cy="1855602"/>
          </a:xfrm>
          <a:prstGeom prst="bentConnector4">
            <a:avLst>
              <a:gd name="adj1" fmla="val -8413"/>
              <a:gd name="adj2" fmla="val 52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25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3" y="3638636"/>
            <a:ext cx="8154538" cy="3153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39068" y="5153288"/>
            <a:ext cx="2006137" cy="22244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3"/>
          </p:cNvCxnSpPr>
          <p:nvPr/>
        </p:nvCxnSpPr>
        <p:spPr>
          <a:xfrm flipH="1">
            <a:off x="7945205" y="4177395"/>
            <a:ext cx="1594923" cy="108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72439" y="1341795"/>
            <a:ext cx="8262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large dataset (DIA):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Export </a:t>
            </a:r>
            <a:r>
              <a:rPr lang="en-US" dirty="0" smtClean="0">
                <a:sym typeface="Wingdings" panose="05000000000000000000" pitchFamily="2" charset="2"/>
              </a:rPr>
              <a:t> Report  AvantGardeDIA_Export.csv inside the “</a:t>
            </a:r>
            <a:r>
              <a:rPr lang="en-US" dirty="0" err="1" smtClean="0">
                <a:sym typeface="Wingdings" panose="05000000000000000000" pitchFamily="2" charset="2"/>
              </a:rPr>
              <a:t>AvantGardeDIA</a:t>
            </a:r>
            <a:r>
              <a:rPr lang="en-US" dirty="0" smtClean="0">
                <a:sym typeface="Wingdings" panose="05000000000000000000" pitchFamily="2" charset="2"/>
              </a:rPr>
              <a:t>” folder that was created in preparation step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Launch </a:t>
            </a:r>
            <a:r>
              <a:rPr lang="en-US" dirty="0" err="1" smtClean="0"/>
              <a:t>AvantGardeDIA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Prep2_Create_SQL_Database </a:t>
            </a:r>
            <a:r>
              <a:rPr lang="en-US" dirty="0" err="1" smtClean="0"/>
              <a:t>From_CSV_File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This t</a:t>
            </a:r>
            <a:r>
              <a:rPr lang="en-US" dirty="0" smtClean="0"/>
              <a:t>ransforms the CSV file into a SQLite file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7945205" y="5264509"/>
            <a:ext cx="1047918" cy="101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45315" y="3914344"/>
            <a:ext cx="244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files larger than 2Gb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Preparation Step 2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848725" y="3798619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AvantGardeDIA_Export.csv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31393" y="6277182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ym typeface="Wingdings" panose="05000000000000000000" pitchFamily="2" charset="2"/>
              </a:rPr>
              <a:t>DB_</a:t>
            </a:r>
            <a:r>
              <a:rPr lang="en-US" i="1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Name_Tag</a:t>
            </a:r>
            <a:r>
              <a:rPr lang="en-US" dirty="0" err="1" smtClean="0">
                <a:sym typeface="Wingdings" panose="05000000000000000000" pitchFamily="2" charset="2"/>
              </a:rPr>
              <a:t>.sqlite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7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6603" b="77641"/>
          <a:stretch/>
        </p:blipFill>
        <p:spPr>
          <a:xfrm>
            <a:off x="2096262" y="1336531"/>
            <a:ext cx="7772400" cy="23210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3256" y="2697315"/>
            <a:ext cx="1914037" cy="79616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36923" y="4626650"/>
            <a:ext cx="894060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Choose the module that you would like to run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preparation steps should be run only once. They should not be </a:t>
            </a:r>
            <a:r>
              <a:rPr lang="en-US" dirty="0" smtClean="0"/>
              <a:t>launched again every </a:t>
            </a:r>
            <a:r>
              <a:rPr lang="en-US" dirty="0" smtClean="0"/>
              <a:t>time a new module is used.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Parallelized analysis: </a:t>
            </a:r>
            <a:r>
              <a:rPr lang="en-US" dirty="0" err="1" smtClean="0"/>
              <a:t>AvG</a:t>
            </a:r>
            <a:r>
              <a:rPr lang="en-US" dirty="0" smtClean="0"/>
              <a:t> uses N-1 cores (where N is total number of available cores)</a:t>
            </a:r>
          </a:p>
        </p:txBody>
      </p:sp>
      <p:cxnSp>
        <p:nvCxnSpPr>
          <p:cNvPr id="12" name="Elbow Connector 11"/>
          <p:cNvCxnSpPr>
            <a:stCxn id="5" idx="3"/>
            <a:endCxn id="6" idx="0"/>
          </p:cNvCxnSpPr>
          <p:nvPr/>
        </p:nvCxnSpPr>
        <p:spPr>
          <a:xfrm flipH="1">
            <a:off x="6207224" y="3095396"/>
            <a:ext cx="3390069" cy="1531254"/>
          </a:xfrm>
          <a:prstGeom prst="bentConnector4">
            <a:avLst>
              <a:gd name="adj1" fmla="val -6743"/>
              <a:gd name="adj2" fmla="val 629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Run </a:t>
            </a:r>
            <a:r>
              <a:rPr lang="en-US" i="1" dirty="0" smtClean="0"/>
              <a:t>Avant-garde</a:t>
            </a:r>
            <a:r>
              <a:rPr lang="en-US" dirty="0" smtClean="0"/>
              <a:t> DIA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6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815" y="1230548"/>
            <a:ext cx="10035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 results into Skyline: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Import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Peak boundaries </a:t>
            </a:r>
            <a:r>
              <a:rPr lang="en-US" dirty="0" smtClean="0">
                <a:sym typeface="Wingdings" panose="05000000000000000000" pitchFamily="2" charset="2"/>
              </a:rPr>
              <a:t> “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GR_</a:t>
            </a:r>
            <a:r>
              <a:rPr lang="en-US" dirty="0" smtClean="0">
                <a:sym typeface="Wingdings" panose="05000000000000000000" pitchFamily="2" charset="2"/>
              </a:rPr>
              <a:t>NewPeakBoundaries_</a:t>
            </a:r>
            <a:r>
              <a:rPr lang="en-US" i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Name_TAG</a:t>
            </a:r>
            <a:r>
              <a:rPr lang="en-US" dirty="0" smtClean="0">
                <a:sym typeface="Wingdings" panose="05000000000000000000" pitchFamily="2" charset="2"/>
              </a:rPr>
              <a:t>_Formatted_Filtered.csv”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Import</a:t>
            </a:r>
            <a:r>
              <a:rPr lang="en-US" dirty="0" smtClean="0">
                <a:sym typeface="Wingdings" panose="05000000000000000000" pitchFamily="2" charset="2"/>
              </a:rPr>
              <a:t> Annotations  “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GR_</a:t>
            </a:r>
            <a:r>
              <a:rPr lang="en-US" dirty="0" smtClean="0">
                <a:sym typeface="Wingdings" panose="05000000000000000000" pitchFamily="2" charset="2"/>
              </a:rPr>
              <a:t>Transitions_Annotations_</a:t>
            </a:r>
            <a:r>
              <a:rPr lang="en-US" i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Name_TAG</a:t>
            </a:r>
            <a:r>
              <a:rPr lang="en-US" dirty="0">
                <a:sym typeface="Wingdings" panose="05000000000000000000" pitchFamily="2" charset="2"/>
              </a:rPr>
              <a:t>.csv</a:t>
            </a:r>
            <a:r>
              <a:rPr lang="en-US" dirty="0" smtClean="0">
                <a:sym typeface="Wingdings" panose="05000000000000000000" pitchFamily="2" charset="2"/>
              </a:rPr>
              <a:t>”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" y="38100"/>
            <a:ext cx="12125995" cy="8535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32063" y="161529"/>
            <a:ext cx="7127875" cy="523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kern="0">
                <a:solidFill>
                  <a:srgbClr val="00609F"/>
                </a:solidFill>
                <a:latin typeface="Univers LT Std 47 Cn Lt" panose="020B0406020202040204" pitchFamily="34" charset="0"/>
                <a:ea typeface="+mj-ea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en-US" dirty="0" smtClean="0"/>
              <a:t>Import Results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6249" y="3162300"/>
            <a:ext cx="3914775" cy="1754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Prefix indicating the results of each module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GR_ : Global refinement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TR_: Transition refinement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PB_: Peak Boundaries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NO_: </a:t>
            </a:r>
            <a:r>
              <a:rPr lang="en-US" dirty="0" err="1" smtClean="0">
                <a:sym typeface="Wingdings" panose="05000000000000000000" pitchFamily="2" charset="2"/>
              </a:rPr>
              <a:t>Ony</a:t>
            </a:r>
            <a:r>
              <a:rPr lang="en-US" dirty="0" smtClean="0">
                <a:sym typeface="Wingdings" panose="05000000000000000000" pitchFamily="2" charset="2"/>
              </a:rPr>
              <a:t> Scoring (No Optimization)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05550" y="3162300"/>
            <a:ext cx="3190876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sym typeface="Wingdings" panose="05000000000000000000" pitchFamily="2" charset="2"/>
              </a:rPr>
              <a:t>Name of the project that is indicated in the Parameters file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V="1">
            <a:off x="2433637" y="2153878"/>
            <a:ext cx="681038" cy="100842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0"/>
          </p:cNvCxnSpPr>
          <p:nvPr/>
        </p:nvCxnSpPr>
        <p:spPr>
          <a:xfrm flipH="1" flipV="1">
            <a:off x="6096000" y="2153878"/>
            <a:ext cx="1804988" cy="100842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4798" y="5429748"/>
            <a:ext cx="11582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The </a:t>
            </a:r>
            <a:r>
              <a:rPr lang="en-US" dirty="0" err="1" smtClean="0">
                <a:sym typeface="Wingdings" panose="05000000000000000000" pitchFamily="2" charset="2"/>
              </a:rPr>
              <a:t>Transitions_Annotations</a:t>
            </a:r>
            <a:r>
              <a:rPr lang="en-US" dirty="0" smtClean="0">
                <a:sym typeface="Wingdings" panose="05000000000000000000" pitchFamily="2" charset="2"/>
              </a:rPr>
              <a:t> will complete the “quantitative” annotation for each transition in Skyline.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Quantitative= TRUE means that the results of the transition will be used.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Quantitative= FALSE means that the results of the transition can be observed but its results will not be considered.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3308</TotalTime>
  <Words>904</Words>
  <Application>Microsoft Office PowerPoint</Application>
  <PresentationFormat>Widescreen</PresentationFormat>
  <Paragraphs>147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Univers LT Std 47 Cn Lt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Broad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Vaca</dc:creator>
  <cp:lastModifiedBy>Sebastian Vaca</cp:lastModifiedBy>
  <cp:revision>27</cp:revision>
  <cp:lastPrinted>2018-10-23T20:45:26Z</cp:lastPrinted>
  <dcterms:created xsi:type="dcterms:W3CDTF">2018-10-22T17:06:15Z</dcterms:created>
  <dcterms:modified xsi:type="dcterms:W3CDTF">2019-01-26T21:47:15Z</dcterms:modified>
</cp:coreProperties>
</file>